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72" r:id="rId2"/>
    <p:sldId id="380" r:id="rId3"/>
    <p:sldId id="381" r:id="rId4"/>
    <p:sldId id="382" r:id="rId5"/>
    <p:sldId id="383" r:id="rId6"/>
    <p:sldId id="384" r:id="rId7"/>
    <p:sldId id="385" r:id="rId8"/>
    <p:sldId id="386" r:id="rId9"/>
    <p:sldId id="387" r:id="rId10"/>
    <p:sldId id="379" r:id="rId11"/>
    <p:sldId id="389" r:id="rId1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6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F0066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Bez stila, bez rešetk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92467" autoAdjust="0"/>
  </p:normalViewPr>
  <p:slideViewPr>
    <p:cSldViewPr snapToGrid="0">
      <p:cViewPr varScale="1">
        <p:scale>
          <a:sx n="79" d="100"/>
          <a:sy n="79" d="100"/>
        </p:scale>
        <p:origin x="86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F9F4-265B-4CC7-BBD6-071DBBD0EEAE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2D367-8DC2-4712-9A6A-9534AAD095F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7650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82D367-8DC2-4712-9A6A-9534AAD095F8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68786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16.5.2021.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ad6bdda6-8715-4891-97c7-fc25b9bcab20/" TargetMode="External"/><Relationship Id="rId2" Type="http://schemas.openxmlformats.org/officeDocument/2006/relationships/hyperlink" Target="https://www.bookwidgets.com/play/t:10aLtMUWVaZU0u9fegRCHFfz87S9rjyvC3JugOH+HM9ORVBXUzg=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-sfera.hr/dodatni-digitalni-sadrzaji/62fc0467-3f41-4928-94c5-2f5a6e61e77e/" TargetMode="Externa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62fc0467-3f41-4928-94c5-2f5a6e61e77e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0393" y="1381327"/>
            <a:ext cx="7595420" cy="1214820"/>
          </a:xfrm>
        </p:spPr>
        <p:txBody>
          <a:bodyPr>
            <a:normAutofit fontScale="90000"/>
          </a:bodyPr>
          <a:lstStyle/>
          <a:p>
            <a:r>
              <a:rPr lang="hr-HR" sz="6600" b="1">
                <a:solidFill>
                  <a:srgbClr val="FF0000"/>
                </a:solidFill>
              </a:rPr>
              <a:t>UNIT 7: </a:t>
            </a:r>
            <a:br>
              <a:rPr lang="hr-HR" sz="6600" b="1">
                <a:solidFill>
                  <a:srgbClr val="FF0000"/>
                </a:solidFill>
              </a:rPr>
            </a:br>
            <a:r>
              <a:rPr lang="hr-HR" sz="6600" b="1">
                <a:solidFill>
                  <a:srgbClr val="FF0000"/>
                </a:solidFill>
              </a:rPr>
              <a:t>On top of the world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95735" y="3216790"/>
            <a:ext cx="6840669" cy="1655762"/>
          </a:xfrm>
        </p:spPr>
        <p:txBody>
          <a:bodyPr>
            <a:normAutofit/>
          </a:bodyPr>
          <a:lstStyle/>
          <a:p>
            <a:r>
              <a:rPr lang="hr-HR" sz="6600"/>
              <a:t>Croatia’s precious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435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niOkvir 4">
            <a:extLst>
              <a:ext uri="{FF2B5EF4-FFF2-40B4-BE49-F238E27FC236}">
                <a16:creationId xmlns:a16="http://schemas.microsoft.com/office/drawing/2014/main" id="{B9B0D469-D741-4182-B5ED-9E27107ACF2E}"/>
              </a:ext>
            </a:extLst>
          </p:cNvPr>
          <p:cNvSpPr txBox="1"/>
          <p:nvPr/>
        </p:nvSpPr>
        <p:spPr>
          <a:xfrm>
            <a:off x="1169628" y="1840574"/>
            <a:ext cx="97489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r-HR" sz="2400" b="1">
                <a:hlinkClick r:id="rId2"/>
              </a:rPr>
              <a:t>https://www.bookwidgets.com/play/t:10aLtMUWVaZU0u9fegRCHFfz87S9rjyvC3JugOH+HM9ORVBXUzg=</a:t>
            </a:r>
            <a:r>
              <a:rPr lang="hr-HR" sz="2400" b="1"/>
              <a:t> 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5144CBAC-F207-4A6B-AC94-3D55E6848652}"/>
              </a:ext>
            </a:extLst>
          </p:cNvPr>
          <p:cNvSpPr txBox="1"/>
          <p:nvPr/>
        </p:nvSpPr>
        <p:spPr>
          <a:xfrm>
            <a:off x="582804" y="301451"/>
            <a:ext cx="109225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/>
              <a:t>LET’S REVISE!</a:t>
            </a:r>
          </a:p>
          <a:p>
            <a:endParaRPr lang="hr-HR" sz="2400"/>
          </a:p>
          <a:p>
            <a:pPr algn="ctr"/>
            <a:r>
              <a:rPr lang="hr-HR" sz="2400"/>
              <a:t>Click on the following link and complete the task.</a:t>
            </a:r>
          </a:p>
          <a:p>
            <a:pPr algn="ctr"/>
            <a:r>
              <a:rPr lang="hr-HR" sz="2400" i="1"/>
              <a:t>Otvori sljedeću poveznicu i riješi zadatak.</a:t>
            </a:r>
          </a:p>
        </p:txBody>
      </p:sp>
      <p:pic>
        <p:nvPicPr>
          <p:cNvPr id="7" name="Picture 2" descr="Vidi izvornu sliku">
            <a:hlinkClick r:id="rId3"/>
            <a:extLst>
              <a:ext uri="{FF2B5EF4-FFF2-40B4-BE49-F238E27FC236}">
                <a16:creationId xmlns:a16="http://schemas.microsoft.com/office/drawing/2014/main" id="{2F4C9B71-1398-44AA-9018-5D1E9EA78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827" y="2641034"/>
            <a:ext cx="2090954" cy="104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38DCFB33-97DC-4909-9E4D-379B1A0303C3}"/>
              </a:ext>
            </a:extLst>
          </p:cNvPr>
          <p:cNvSpPr txBox="1"/>
          <p:nvPr/>
        </p:nvSpPr>
        <p:spPr>
          <a:xfrm>
            <a:off x="1065849" y="3694227"/>
            <a:ext cx="9748911" cy="221599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400" dirty="0"/>
              <a:t>Klikni na sljedeću poveznicu i </a:t>
            </a:r>
            <a:r>
              <a:rPr lang="hr-HR" sz="2400"/>
              <a:t>odaberi SELF CHECK.</a:t>
            </a:r>
            <a:endParaRPr lang="hr-HR" sz="2400" dirty="0"/>
          </a:p>
          <a:p>
            <a:pPr algn="ctr"/>
            <a:endParaRPr lang="hr-HR" sz="2400" dirty="0"/>
          </a:p>
          <a:p>
            <a:pPr algn="ctr"/>
            <a:r>
              <a:rPr lang="hr-HR" sz="2400" b="1">
                <a:hlinkClick r:id="rId5"/>
              </a:rPr>
              <a:t>https://www.e-sfera.hr/dodatni-digitalni-sadrzaji/62fc0467-3f41-4928-94c5-2f5a6e61e77e/</a:t>
            </a:r>
            <a:r>
              <a:rPr lang="hr-HR" sz="2400" b="1"/>
              <a:t> </a:t>
            </a:r>
            <a:r>
              <a:rPr lang="hr-HR" b="1"/>
              <a:t> </a:t>
            </a:r>
          </a:p>
          <a:p>
            <a:pPr algn="ctr"/>
            <a:endParaRPr lang="hr-HR" b="1"/>
          </a:p>
          <a:p>
            <a:pPr algn="ctr"/>
            <a:r>
              <a:rPr lang="hr-HR" sz="2400" i="1"/>
              <a:t>Prisjeti se životinja iz današnje lekcije.</a:t>
            </a:r>
          </a:p>
        </p:txBody>
      </p:sp>
    </p:spTree>
    <p:extLst>
      <p:ext uri="{BB962C8B-B14F-4D97-AF65-F5344CB8AC3E}">
        <p14:creationId xmlns:p14="http://schemas.microsoft.com/office/powerpoint/2010/main" val="3014159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2F4C9B71-1398-44AA-9018-5D1E9EA78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135" y="872525"/>
            <a:ext cx="2090954" cy="104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38DCFB33-97DC-4909-9E4D-379B1A0303C3}"/>
              </a:ext>
            </a:extLst>
          </p:cNvPr>
          <p:cNvSpPr txBox="1"/>
          <p:nvPr/>
        </p:nvSpPr>
        <p:spPr>
          <a:xfrm>
            <a:off x="1015607" y="1997839"/>
            <a:ext cx="9748911" cy="286232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400" dirty="0"/>
              <a:t>Klikni na sljedeću poveznicu i odaberi LEARN MORE.</a:t>
            </a:r>
          </a:p>
          <a:p>
            <a:pPr algn="ctr"/>
            <a:endParaRPr lang="hr-HR" sz="2400" dirty="0"/>
          </a:p>
          <a:p>
            <a:pPr algn="ctr"/>
            <a:r>
              <a:rPr lang="hr-HR" sz="2400" b="1">
                <a:hlinkClick r:id="rId4"/>
              </a:rPr>
              <a:t>https://www.e-sfera.hr/dodatni-digitalni-sadrzaji/62fc0467-3f41-4928-94c5-2f5a6e61e77e/</a:t>
            </a:r>
            <a:r>
              <a:rPr lang="hr-HR" sz="2400" b="1"/>
              <a:t> </a:t>
            </a:r>
          </a:p>
          <a:p>
            <a:pPr algn="ctr"/>
            <a:endParaRPr lang="hr-HR" b="1" dirty="0"/>
          </a:p>
          <a:p>
            <a:pPr algn="ctr"/>
            <a:r>
              <a:rPr lang="hr-HR" sz="2400" b="1"/>
              <a:t>Plants of Croatia</a:t>
            </a:r>
            <a:endParaRPr lang="hr-HR" sz="2400" b="1" dirty="0"/>
          </a:p>
          <a:p>
            <a:pPr algn="ctr"/>
            <a:br>
              <a:rPr lang="hr-HR" b="1"/>
            </a:br>
            <a:r>
              <a:rPr lang="hr-HR" sz="2400" i="1"/>
              <a:t>Pročitaj tekst i riješi pripadajuće zadatke.</a:t>
            </a:r>
            <a:endParaRPr lang="hr-HR" sz="2400" b="1" dirty="0"/>
          </a:p>
        </p:txBody>
      </p:sp>
    </p:spTree>
    <p:extLst>
      <p:ext uri="{BB962C8B-B14F-4D97-AF65-F5344CB8AC3E}">
        <p14:creationId xmlns:p14="http://schemas.microsoft.com/office/powerpoint/2010/main" val="212553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7ED5D8E5-F68A-4C53-9493-233AAF4FC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3647873" cy="3095625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FE166C8B-9685-444A-B8F2-0AF42B28CE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9955" y="0"/>
            <a:ext cx="4462045" cy="3284065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5DAA1138-BFE1-4A15-BAB7-E8B397ABEF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95624"/>
            <a:ext cx="3076526" cy="3762376"/>
          </a:xfrm>
          <a:prstGeom prst="rect">
            <a:avLst/>
          </a:prstGeom>
        </p:spPr>
      </p:pic>
      <p:pic>
        <p:nvPicPr>
          <p:cNvPr id="11" name="Slika 10">
            <a:extLst>
              <a:ext uri="{FF2B5EF4-FFF2-40B4-BE49-F238E27FC236}">
                <a16:creationId xmlns:a16="http://schemas.microsoft.com/office/drawing/2014/main" id="{D9276370-B428-4364-A475-922CC57315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6845" y="3284064"/>
            <a:ext cx="3715155" cy="3573936"/>
          </a:xfrm>
          <a:prstGeom prst="rect">
            <a:avLst/>
          </a:prstGeom>
        </p:spPr>
      </p:pic>
      <p:sp>
        <p:nvSpPr>
          <p:cNvPr id="14" name="TekstniOkvir 13">
            <a:extLst>
              <a:ext uri="{FF2B5EF4-FFF2-40B4-BE49-F238E27FC236}">
                <a16:creationId xmlns:a16="http://schemas.microsoft.com/office/drawing/2014/main" id="{EA63857F-B070-4751-837B-8BB6EE9E0F98}"/>
              </a:ext>
            </a:extLst>
          </p:cNvPr>
          <p:cNvSpPr txBox="1"/>
          <p:nvPr/>
        </p:nvSpPr>
        <p:spPr>
          <a:xfrm>
            <a:off x="4238422" y="837240"/>
            <a:ext cx="307652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Do you know what animals these are?</a:t>
            </a:r>
          </a:p>
          <a:p>
            <a:r>
              <a:rPr lang="hr-HR" sz="2400" i="1"/>
              <a:t>Znaš li koje su ovo životinje?</a:t>
            </a:r>
          </a:p>
          <a:p>
            <a:endParaRPr lang="hr-HR" sz="2400" i="1"/>
          </a:p>
          <a:p>
            <a:endParaRPr lang="hr-HR" sz="2400" i="1"/>
          </a:p>
          <a:p>
            <a:r>
              <a:rPr lang="hr-HR" sz="2400"/>
              <a:t>What do you know about them?</a:t>
            </a:r>
          </a:p>
          <a:p>
            <a:r>
              <a:rPr lang="hr-HR" sz="2400" i="1"/>
              <a:t>Što znaš o njima?</a:t>
            </a:r>
          </a:p>
          <a:p>
            <a:endParaRPr lang="hr-HR" sz="2400"/>
          </a:p>
          <a:p>
            <a:r>
              <a:rPr lang="hr-HR" sz="2400"/>
              <a:t>What do they have in common?</a:t>
            </a:r>
          </a:p>
          <a:p>
            <a:r>
              <a:rPr lang="hr-HR" sz="2400" i="1"/>
              <a:t>Što im je zajedničko?</a:t>
            </a:r>
          </a:p>
        </p:txBody>
      </p:sp>
    </p:spTree>
    <p:extLst>
      <p:ext uri="{BB962C8B-B14F-4D97-AF65-F5344CB8AC3E}">
        <p14:creationId xmlns:p14="http://schemas.microsoft.com/office/powerpoint/2010/main" val="3943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EC3B4076-F9A0-4440-8773-645FA26C76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232042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6B87997-BF3A-4415-B88B-BC52977EF765}"/>
              </a:ext>
            </a:extLst>
          </p:cNvPr>
          <p:cNvSpPr txBox="1"/>
          <p:nvPr/>
        </p:nvSpPr>
        <p:spPr>
          <a:xfrm>
            <a:off x="5583677" y="379379"/>
            <a:ext cx="6254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book at page 121.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2C301B69-263B-4A95-8CF3-810D993202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35" y="900279"/>
            <a:ext cx="11320188" cy="2239895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6836F73C-6DD1-4228-8D7E-0A59ED93277E}"/>
              </a:ext>
            </a:extLst>
          </p:cNvPr>
          <p:cNvSpPr txBox="1"/>
          <p:nvPr/>
        </p:nvSpPr>
        <p:spPr>
          <a:xfrm>
            <a:off x="514847" y="32014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Što ove riječi znače? Uz pomoć rječnika prevedi riječi na hrvatski jezik.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7FCC08E5-A3C1-4D56-8085-F60D11463377}"/>
              </a:ext>
            </a:extLst>
          </p:cNvPr>
          <p:cNvSpPr txBox="1"/>
          <p:nvPr/>
        </p:nvSpPr>
        <p:spPr>
          <a:xfrm>
            <a:off x="2844216" y="1946143"/>
            <a:ext cx="25636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>
                <a:solidFill>
                  <a:srgbClr val="FF0000"/>
                </a:solidFill>
              </a:rPr>
              <a:t>smeđi medvjed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092BC36F-04E9-42CB-B0C1-AA7745229CAC}"/>
              </a:ext>
            </a:extLst>
          </p:cNvPr>
          <p:cNvSpPr txBox="1"/>
          <p:nvPr/>
        </p:nvSpPr>
        <p:spPr>
          <a:xfrm>
            <a:off x="2849486" y="2559774"/>
            <a:ext cx="2237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>
                <a:solidFill>
                  <a:srgbClr val="FF0000"/>
                </a:solidFill>
              </a:rPr>
              <a:t>bijela roda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E1752DA7-38D1-4B77-976D-B385E266A35F}"/>
              </a:ext>
            </a:extLst>
          </p:cNvPr>
          <p:cNvSpPr txBox="1"/>
          <p:nvPr/>
        </p:nvSpPr>
        <p:spPr>
          <a:xfrm>
            <a:off x="7450171" y="2036554"/>
            <a:ext cx="1857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>
                <a:solidFill>
                  <a:srgbClr val="FF0000"/>
                </a:solidFill>
              </a:rPr>
              <a:t>ris</a:t>
            </a:r>
            <a:endParaRPr lang="hr-HR" sz="2400" b="1" i="1">
              <a:solidFill>
                <a:srgbClr val="FF0000"/>
              </a:solidFill>
            </a:endParaRP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C9593B38-85AD-410A-8ACD-1DC6A915428F}"/>
              </a:ext>
            </a:extLst>
          </p:cNvPr>
          <p:cNvSpPr txBox="1"/>
          <p:nvPr/>
        </p:nvSpPr>
        <p:spPr>
          <a:xfrm>
            <a:off x="8379162" y="2588364"/>
            <a:ext cx="2237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>
                <a:solidFill>
                  <a:srgbClr val="FF0000"/>
                </a:solidFill>
              </a:rPr>
              <a:t>kuna zlatica</a:t>
            </a:r>
          </a:p>
        </p:txBody>
      </p:sp>
      <p:pic>
        <p:nvPicPr>
          <p:cNvPr id="15" name="Slika 14">
            <a:extLst>
              <a:ext uri="{FF2B5EF4-FFF2-40B4-BE49-F238E27FC236}">
                <a16:creationId xmlns:a16="http://schemas.microsoft.com/office/drawing/2014/main" id="{9E6D6A5C-4BD5-4A42-8587-6861E6249D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3400" y="0"/>
            <a:ext cx="9238600" cy="6889522"/>
          </a:xfrm>
          <a:prstGeom prst="rect">
            <a:avLst/>
          </a:prstGeom>
        </p:spPr>
      </p:pic>
      <p:sp>
        <p:nvSpPr>
          <p:cNvPr id="16" name="TekstniOkvir 15">
            <a:extLst>
              <a:ext uri="{FF2B5EF4-FFF2-40B4-BE49-F238E27FC236}">
                <a16:creationId xmlns:a16="http://schemas.microsoft.com/office/drawing/2014/main" id="{643B81F9-CE8F-4FA5-BD37-F16480C95817}"/>
              </a:ext>
            </a:extLst>
          </p:cNvPr>
          <p:cNvSpPr txBox="1"/>
          <p:nvPr/>
        </p:nvSpPr>
        <p:spPr>
          <a:xfrm>
            <a:off x="317546" y="2145828"/>
            <a:ext cx="23508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Pogledaj slike i na crtu napiši naziv životinje iz 1. zadatka.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7874388A-71DB-469F-A64A-B8B64715C940}"/>
              </a:ext>
            </a:extLst>
          </p:cNvPr>
          <p:cNvSpPr txBox="1"/>
          <p:nvPr/>
        </p:nvSpPr>
        <p:spPr>
          <a:xfrm>
            <a:off x="4126037" y="3267984"/>
            <a:ext cx="1969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i="1">
                <a:solidFill>
                  <a:srgbClr val="FF0000"/>
                </a:solidFill>
              </a:rPr>
              <a:t>Pine Marten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E956CE36-E0A2-4293-B7EF-FA2E861F6D15}"/>
              </a:ext>
            </a:extLst>
          </p:cNvPr>
          <p:cNvSpPr txBox="1"/>
          <p:nvPr/>
        </p:nvSpPr>
        <p:spPr>
          <a:xfrm>
            <a:off x="5583677" y="6457890"/>
            <a:ext cx="1969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i="1">
                <a:solidFill>
                  <a:srgbClr val="FF0000"/>
                </a:solidFill>
              </a:rPr>
              <a:t>Lynx</a:t>
            </a: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56A3EDD8-FD5B-4EF4-89FB-498283885877}"/>
              </a:ext>
            </a:extLst>
          </p:cNvPr>
          <p:cNvSpPr txBox="1"/>
          <p:nvPr/>
        </p:nvSpPr>
        <p:spPr>
          <a:xfrm>
            <a:off x="8185442" y="3315378"/>
            <a:ext cx="1969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i="1">
                <a:solidFill>
                  <a:srgbClr val="FF0000"/>
                </a:solidFill>
              </a:rPr>
              <a:t>Brown Bear</a:t>
            </a:r>
          </a:p>
        </p:txBody>
      </p:sp>
      <p:sp>
        <p:nvSpPr>
          <p:cNvPr id="20" name="TekstniOkvir 19">
            <a:extLst>
              <a:ext uri="{FF2B5EF4-FFF2-40B4-BE49-F238E27FC236}">
                <a16:creationId xmlns:a16="http://schemas.microsoft.com/office/drawing/2014/main" id="{9C7693C8-6485-4197-B0BC-B0F464C80F10}"/>
              </a:ext>
            </a:extLst>
          </p:cNvPr>
          <p:cNvSpPr txBox="1"/>
          <p:nvPr/>
        </p:nvSpPr>
        <p:spPr>
          <a:xfrm>
            <a:off x="8022230" y="6482209"/>
            <a:ext cx="1969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i="1">
                <a:solidFill>
                  <a:srgbClr val="FF0000"/>
                </a:solidFill>
              </a:rPr>
              <a:t>White Stork</a:t>
            </a:r>
          </a:p>
        </p:txBody>
      </p:sp>
    </p:spTree>
    <p:extLst>
      <p:ext uri="{BB962C8B-B14F-4D97-AF65-F5344CB8AC3E}">
        <p14:creationId xmlns:p14="http://schemas.microsoft.com/office/powerpoint/2010/main" val="2899156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61E631E9-9AD7-48BC-97DA-355F51E57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5193" cy="3076677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581C3165-FDBB-4221-B6CE-EE0125A127F6}"/>
              </a:ext>
            </a:extLst>
          </p:cNvPr>
          <p:cNvSpPr txBox="1"/>
          <p:nvPr/>
        </p:nvSpPr>
        <p:spPr>
          <a:xfrm>
            <a:off x="9202366" y="126460"/>
            <a:ext cx="2733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Pročitaj tekstove i odgovori na pitanja.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6FC12A35-06E4-4067-AB10-8969AF9AA301}"/>
              </a:ext>
            </a:extLst>
          </p:cNvPr>
          <p:cNvSpPr txBox="1"/>
          <p:nvPr/>
        </p:nvSpPr>
        <p:spPr>
          <a:xfrm>
            <a:off x="6011694" y="942148"/>
            <a:ext cx="1994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chemeClr val="tx2">
                    <a:lumMod val="60000"/>
                    <a:lumOff val="40000"/>
                  </a:schemeClr>
                </a:solidFill>
              </a:rPr>
              <a:t>Brown Bear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3E77768A-EC7B-4A25-806F-3E8143339A78}"/>
              </a:ext>
            </a:extLst>
          </p:cNvPr>
          <p:cNvSpPr txBox="1"/>
          <p:nvPr/>
        </p:nvSpPr>
        <p:spPr>
          <a:xfrm>
            <a:off x="6757482" y="1322894"/>
            <a:ext cx="16374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b="1">
                <a:solidFill>
                  <a:schemeClr val="tx2">
                    <a:lumMod val="60000"/>
                    <a:lumOff val="40000"/>
                  </a:schemeClr>
                </a:solidFill>
              </a:rPr>
              <a:t>White Stork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DF3ED0C2-6E5A-4153-87DF-8B43283D3344}"/>
              </a:ext>
            </a:extLst>
          </p:cNvPr>
          <p:cNvSpPr txBox="1"/>
          <p:nvPr/>
        </p:nvSpPr>
        <p:spPr>
          <a:xfrm>
            <a:off x="8394971" y="1338203"/>
            <a:ext cx="16374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b="1">
                <a:solidFill>
                  <a:schemeClr val="tx2">
                    <a:lumMod val="60000"/>
                    <a:lumOff val="40000"/>
                  </a:schemeClr>
                </a:solidFill>
              </a:rPr>
              <a:t>Brown Bear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438F6C98-8EC2-42D3-B167-4FBAE225AFFD}"/>
              </a:ext>
            </a:extLst>
          </p:cNvPr>
          <p:cNvSpPr txBox="1"/>
          <p:nvPr/>
        </p:nvSpPr>
        <p:spPr>
          <a:xfrm>
            <a:off x="5132930" y="1753645"/>
            <a:ext cx="16374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b="1">
                <a:solidFill>
                  <a:schemeClr val="tx2">
                    <a:lumMod val="60000"/>
                    <a:lumOff val="40000"/>
                  </a:schemeClr>
                </a:solidFill>
              </a:rPr>
              <a:t>Brown Bear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EA304B15-3D9F-4E69-8435-8BA1E52CF923}"/>
              </a:ext>
            </a:extLst>
          </p:cNvPr>
          <p:cNvSpPr txBox="1"/>
          <p:nvPr/>
        </p:nvSpPr>
        <p:spPr>
          <a:xfrm>
            <a:off x="6533745" y="2184532"/>
            <a:ext cx="16374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b="1">
                <a:solidFill>
                  <a:schemeClr val="tx2">
                    <a:lumMod val="60000"/>
                    <a:lumOff val="40000"/>
                  </a:schemeClr>
                </a:solidFill>
              </a:rPr>
              <a:t>Lynx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C78EE641-8C13-48FB-B096-06FC5A465E23}"/>
              </a:ext>
            </a:extLst>
          </p:cNvPr>
          <p:cNvSpPr txBox="1"/>
          <p:nvPr/>
        </p:nvSpPr>
        <p:spPr>
          <a:xfrm>
            <a:off x="6096000" y="2600708"/>
            <a:ext cx="16374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b="1">
                <a:solidFill>
                  <a:schemeClr val="tx2">
                    <a:lumMod val="60000"/>
                    <a:lumOff val="40000"/>
                  </a:schemeClr>
                </a:solidFill>
              </a:rPr>
              <a:t>Lynx</a:t>
            </a:r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1AFB4640-8135-423F-A557-8E5393CCA070}"/>
              </a:ext>
            </a:extLst>
          </p:cNvPr>
          <p:cNvSpPr txBox="1"/>
          <p:nvPr/>
        </p:nvSpPr>
        <p:spPr>
          <a:xfrm>
            <a:off x="7401129" y="2573371"/>
            <a:ext cx="16374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b="1">
                <a:solidFill>
                  <a:schemeClr val="tx2">
                    <a:lumMod val="60000"/>
                    <a:lumOff val="40000"/>
                  </a:schemeClr>
                </a:solidFill>
              </a:rPr>
              <a:t>Pine Marten</a:t>
            </a:r>
          </a:p>
        </p:txBody>
      </p:sp>
      <p:pic>
        <p:nvPicPr>
          <p:cNvPr id="20" name="Slika 19">
            <a:extLst>
              <a:ext uri="{FF2B5EF4-FFF2-40B4-BE49-F238E27FC236}">
                <a16:creationId xmlns:a16="http://schemas.microsoft.com/office/drawing/2014/main" id="{85477AD0-B705-41C9-8E33-D485B22B0F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9591" y="4252289"/>
            <a:ext cx="6962775" cy="676275"/>
          </a:xfrm>
          <a:prstGeom prst="rect">
            <a:avLst/>
          </a:prstGeom>
        </p:spPr>
      </p:pic>
      <p:sp>
        <p:nvSpPr>
          <p:cNvPr id="21" name="TekstniOkvir 20">
            <a:extLst>
              <a:ext uri="{FF2B5EF4-FFF2-40B4-BE49-F238E27FC236}">
                <a16:creationId xmlns:a16="http://schemas.microsoft.com/office/drawing/2014/main" id="{0FA03138-E492-4D68-AA21-F40E806ABBAB}"/>
              </a:ext>
            </a:extLst>
          </p:cNvPr>
          <p:cNvSpPr txBox="1"/>
          <p:nvPr/>
        </p:nvSpPr>
        <p:spPr>
          <a:xfrm>
            <a:off x="3461427" y="3348873"/>
            <a:ext cx="39397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What do these words mean?</a:t>
            </a:r>
          </a:p>
          <a:p>
            <a:pPr algn="ctr"/>
            <a:r>
              <a:rPr lang="hr-HR" sz="2400" i="1"/>
              <a:t>Što ove riječi znače?</a:t>
            </a:r>
          </a:p>
        </p:txBody>
      </p:sp>
      <p:sp>
        <p:nvSpPr>
          <p:cNvPr id="23" name="TekstniOkvir 22">
            <a:extLst>
              <a:ext uri="{FF2B5EF4-FFF2-40B4-BE49-F238E27FC236}">
                <a16:creationId xmlns:a16="http://schemas.microsoft.com/office/drawing/2014/main" id="{D2AFD462-6A7D-48DE-86F2-84BB51F3CDE1}"/>
              </a:ext>
            </a:extLst>
          </p:cNvPr>
          <p:cNvSpPr txBox="1"/>
          <p:nvPr/>
        </p:nvSpPr>
        <p:spPr>
          <a:xfrm>
            <a:off x="2428638" y="4928564"/>
            <a:ext cx="9355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kljun</a:t>
            </a:r>
          </a:p>
        </p:txBody>
      </p:sp>
      <p:sp>
        <p:nvSpPr>
          <p:cNvPr id="24" name="TekstniOkvir 23">
            <a:extLst>
              <a:ext uri="{FF2B5EF4-FFF2-40B4-BE49-F238E27FC236}">
                <a16:creationId xmlns:a16="http://schemas.microsoft.com/office/drawing/2014/main" id="{B9E9456A-EA48-4E4C-ADB8-C9205B695DCD}"/>
              </a:ext>
            </a:extLst>
          </p:cNvPr>
          <p:cNvSpPr txBox="1"/>
          <p:nvPr/>
        </p:nvSpPr>
        <p:spPr>
          <a:xfrm>
            <a:off x="3894272" y="4928564"/>
            <a:ext cx="9355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krila</a:t>
            </a:r>
          </a:p>
        </p:txBody>
      </p:sp>
      <p:sp>
        <p:nvSpPr>
          <p:cNvPr id="25" name="TekstniOkvir 24">
            <a:extLst>
              <a:ext uri="{FF2B5EF4-FFF2-40B4-BE49-F238E27FC236}">
                <a16:creationId xmlns:a16="http://schemas.microsoft.com/office/drawing/2014/main" id="{9D8EC021-3A4E-48B5-B151-C2B6EF3B1F9D}"/>
              </a:ext>
            </a:extLst>
          </p:cNvPr>
          <p:cNvSpPr txBox="1"/>
          <p:nvPr/>
        </p:nvSpPr>
        <p:spPr>
          <a:xfrm>
            <a:off x="5359906" y="4882697"/>
            <a:ext cx="10068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valuta</a:t>
            </a:r>
          </a:p>
        </p:txBody>
      </p:sp>
      <p:sp>
        <p:nvSpPr>
          <p:cNvPr id="26" name="TekstniOkvir 25">
            <a:extLst>
              <a:ext uri="{FF2B5EF4-FFF2-40B4-BE49-F238E27FC236}">
                <a16:creationId xmlns:a16="http://schemas.microsoft.com/office/drawing/2014/main" id="{59955CDA-1BDE-421D-A628-CF10886221ED}"/>
              </a:ext>
            </a:extLst>
          </p:cNvPr>
          <p:cNvSpPr txBox="1"/>
          <p:nvPr/>
        </p:nvSpPr>
        <p:spPr>
          <a:xfrm>
            <a:off x="6884732" y="4915006"/>
            <a:ext cx="9355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šape</a:t>
            </a:r>
          </a:p>
        </p:txBody>
      </p:sp>
      <p:sp>
        <p:nvSpPr>
          <p:cNvPr id="27" name="TekstniOkvir 26">
            <a:extLst>
              <a:ext uri="{FF2B5EF4-FFF2-40B4-BE49-F238E27FC236}">
                <a16:creationId xmlns:a16="http://schemas.microsoft.com/office/drawing/2014/main" id="{743A4D0D-CA23-4022-939C-6BAC33D91A1B}"/>
              </a:ext>
            </a:extLst>
          </p:cNvPr>
          <p:cNvSpPr txBox="1"/>
          <p:nvPr/>
        </p:nvSpPr>
        <p:spPr>
          <a:xfrm>
            <a:off x="7997287" y="4921785"/>
            <a:ext cx="1488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mjaukati</a:t>
            </a:r>
          </a:p>
        </p:txBody>
      </p:sp>
      <p:pic>
        <p:nvPicPr>
          <p:cNvPr id="29" name="Slika 28">
            <a:extLst>
              <a:ext uri="{FF2B5EF4-FFF2-40B4-BE49-F238E27FC236}">
                <a16:creationId xmlns:a16="http://schemas.microsoft.com/office/drawing/2014/main" id="{1CEB3061-7841-4DB7-AE09-64913F6AF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571" y="3228351"/>
            <a:ext cx="7686675" cy="3400425"/>
          </a:xfrm>
          <a:prstGeom prst="rect">
            <a:avLst/>
          </a:prstGeom>
        </p:spPr>
      </p:pic>
      <p:sp>
        <p:nvSpPr>
          <p:cNvPr id="30" name="TekstniOkvir 29">
            <a:extLst>
              <a:ext uri="{FF2B5EF4-FFF2-40B4-BE49-F238E27FC236}">
                <a16:creationId xmlns:a16="http://schemas.microsoft.com/office/drawing/2014/main" id="{31C641DF-8B15-4409-96A0-0E3869A2BC04}"/>
              </a:ext>
            </a:extLst>
          </p:cNvPr>
          <p:cNvSpPr txBox="1"/>
          <p:nvPr/>
        </p:nvSpPr>
        <p:spPr>
          <a:xfrm>
            <a:off x="8350366" y="4263076"/>
            <a:ext cx="29219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Poveži riječi s definicijama.</a:t>
            </a:r>
          </a:p>
        </p:txBody>
      </p:sp>
      <p:sp>
        <p:nvSpPr>
          <p:cNvPr id="31" name="TekstniOkvir 30">
            <a:extLst>
              <a:ext uri="{FF2B5EF4-FFF2-40B4-BE49-F238E27FC236}">
                <a16:creationId xmlns:a16="http://schemas.microsoft.com/office/drawing/2014/main" id="{DC3BE0AB-8A2C-4E9B-98A8-D78F15E82A0A}"/>
              </a:ext>
            </a:extLst>
          </p:cNvPr>
          <p:cNvSpPr txBox="1"/>
          <p:nvPr/>
        </p:nvSpPr>
        <p:spPr>
          <a:xfrm>
            <a:off x="3608962" y="4357991"/>
            <a:ext cx="142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chemeClr val="tx2">
                    <a:lumMod val="60000"/>
                    <a:lumOff val="40000"/>
                  </a:schemeClr>
                </a:solidFill>
              </a:rPr>
              <a:t>meow</a:t>
            </a:r>
          </a:p>
        </p:txBody>
      </p:sp>
      <p:sp>
        <p:nvSpPr>
          <p:cNvPr id="32" name="TekstniOkvir 31">
            <a:extLst>
              <a:ext uri="{FF2B5EF4-FFF2-40B4-BE49-F238E27FC236}">
                <a16:creationId xmlns:a16="http://schemas.microsoft.com/office/drawing/2014/main" id="{5D0889D0-AF53-4978-8B87-179A875AAFA0}"/>
              </a:ext>
            </a:extLst>
          </p:cNvPr>
          <p:cNvSpPr txBox="1"/>
          <p:nvPr/>
        </p:nvSpPr>
        <p:spPr>
          <a:xfrm>
            <a:off x="5565390" y="4746348"/>
            <a:ext cx="142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chemeClr val="tx2">
                    <a:lumMod val="60000"/>
                    <a:lumOff val="40000"/>
                  </a:schemeClr>
                </a:solidFill>
              </a:rPr>
              <a:t>currency</a:t>
            </a:r>
          </a:p>
        </p:txBody>
      </p:sp>
      <p:sp>
        <p:nvSpPr>
          <p:cNvPr id="33" name="TekstniOkvir 32">
            <a:extLst>
              <a:ext uri="{FF2B5EF4-FFF2-40B4-BE49-F238E27FC236}">
                <a16:creationId xmlns:a16="http://schemas.microsoft.com/office/drawing/2014/main" id="{8C502B6D-A36D-4463-94FA-52740BEA398C}"/>
              </a:ext>
            </a:extLst>
          </p:cNvPr>
          <p:cNvSpPr txBox="1"/>
          <p:nvPr/>
        </p:nvSpPr>
        <p:spPr>
          <a:xfrm>
            <a:off x="4888781" y="5219231"/>
            <a:ext cx="142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chemeClr val="tx2">
                    <a:lumMod val="60000"/>
                    <a:lumOff val="40000"/>
                  </a:schemeClr>
                </a:solidFill>
              </a:rPr>
              <a:t>paws</a:t>
            </a:r>
          </a:p>
        </p:txBody>
      </p:sp>
      <p:sp>
        <p:nvSpPr>
          <p:cNvPr id="34" name="TekstniOkvir 33">
            <a:extLst>
              <a:ext uri="{FF2B5EF4-FFF2-40B4-BE49-F238E27FC236}">
                <a16:creationId xmlns:a16="http://schemas.microsoft.com/office/drawing/2014/main" id="{33A665E2-0432-4886-B43C-D6F41AED7D7A}"/>
              </a:ext>
            </a:extLst>
          </p:cNvPr>
          <p:cNvSpPr txBox="1"/>
          <p:nvPr/>
        </p:nvSpPr>
        <p:spPr>
          <a:xfrm>
            <a:off x="3597630" y="5642511"/>
            <a:ext cx="142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chemeClr val="tx2">
                    <a:lumMod val="60000"/>
                    <a:lumOff val="40000"/>
                  </a:schemeClr>
                </a:solidFill>
              </a:rPr>
              <a:t>wings</a:t>
            </a:r>
          </a:p>
        </p:txBody>
      </p:sp>
      <p:sp>
        <p:nvSpPr>
          <p:cNvPr id="35" name="TekstniOkvir 34">
            <a:extLst>
              <a:ext uri="{FF2B5EF4-FFF2-40B4-BE49-F238E27FC236}">
                <a16:creationId xmlns:a16="http://schemas.microsoft.com/office/drawing/2014/main" id="{7BE81FCD-36F8-4372-8306-CF9E02177CF8}"/>
              </a:ext>
            </a:extLst>
          </p:cNvPr>
          <p:cNvSpPr txBox="1"/>
          <p:nvPr/>
        </p:nvSpPr>
        <p:spPr>
          <a:xfrm>
            <a:off x="5340453" y="6076003"/>
            <a:ext cx="1429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chemeClr val="tx2">
                    <a:lumMod val="60000"/>
                    <a:lumOff val="40000"/>
                  </a:schemeClr>
                </a:solidFill>
              </a:rPr>
              <a:t>beak</a:t>
            </a:r>
          </a:p>
        </p:txBody>
      </p:sp>
      <p:sp>
        <p:nvSpPr>
          <p:cNvPr id="36" name="TekstniOkvir 35">
            <a:extLst>
              <a:ext uri="{FF2B5EF4-FFF2-40B4-BE49-F238E27FC236}">
                <a16:creationId xmlns:a16="http://schemas.microsoft.com/office/drawing/2014/main" id="{E48810DF-B7CF-42A6-85CF-CE25E8638D70}"/>
              </a:ext>
            </a:extLst>
          </p:cNvPr>
          <p:cNvSpPr txBox="1"/>
          <p:nvPr/>
        </p:nvSpPr>
        <p:spPr>
          <a:xfrm>
            <a:off x="8005864" y="5515583"/>
            <a:ext cx="3929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Read the text aloud.</a:t>
            </a:r>
          </a:p>
          <a:p>
            <a:r>
              <a:rPr lang="hr-HR" sz="2400" i="1"/>
              <a:t>Naglas pročitaj tekstove.</a:t>
            </a:r>
          </a:p>
        </p:txBody>
      </p:sp>
    </p:spTree>
    <p:extLst>
      <p:ext uri="{BB962C8B-B14F-4D97-AF65-F5344CB8AC3E}">
        <p14:creationId xmlns:p14="http://schemas.microsoft.com/office/powerpoint/2010/main" val="205654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21" grpId="0"/>
      <p:bldP spid="21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6768CA59-14A6-42A2-9A6B-E82B81B2A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9302"/>
            <a:ext cx="8961714" cy="507723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17A35E33-D677-4044-91F8-D4831AD67388}"/>
              </a:ext>
            </a:extLst>
          </p:cNvPr>
          <p:cNvSpPr txBox="1"/>
          <p:nvPr/>
        </p:nvSpPr>
        <p:spPr>
          <a:xfrm>
            <a:off x="6096000" y="145915"/>
            <a:ext cx="5732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Istraži i odgovori na pitanja. Možeš riješiti zadatak u paru.</a:t>
            </a:r>
          </a:p>
        </p:txBody>
      </p:sp>
    </p:spTree>
    <p:extLst>
      <p:ext uri="{BB962C8B-B14F-4D97-AF65-F5344CB8AC3E}">
        <p14:creationId xmlns:p14="http://schemas.microsoft.com/office/powerpoint/2010/main" val="3764671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20B41A07-03A5-4035-B345-6607359933F8}"/>
              </a:ext>
            </a:extLst>
          </p:cNvPr>
          <p:cNvSpPr txBox="1"/>
          <p:nvPr/>
        </p:nvSpPr>
        <p:spPr>
          <a:xfrm>
            <a:off x="515566" y="643621"/>
            <a:ext cx="107004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Write three new things that you learnt in the previous lesson and two things you would like to know more about in your notebook.</a:t>
            </a:r>
          </a:p>
          <a:p>
            <a:pPr algn="ctr"/>
            <a:r>
              <a:rPr lang="hr-HR" sz="2400" i="1"/>
              <a:t>U svoju bilježnicu napiši tri stvari koje si naučio/la na prethodnom satu i dvije o kojima bi volio/voljela znati više.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932D73C8-E49F-4A5F-81FF-1E7E520FD6AD}"/>
              </a:ext>
            </a:extLst>
          </p:cNvPr>
          <p:cNvSpPr txBox="1"/>
          <p:nvPr/>
        </p:nvSpPr>
        <p:spPr>
          <a:xfrm>
            <a:off x="671209" y="2798059"/>
            <a:ext cx="1054478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Read your answers. Your teacher writes down the things you would like to know more about. </a:t>
            </a:r>
          </a:p>
          <a:p>
            <a:pPr algn="ctr"/>
            <a:r>
              <a:rPr lang="hr-HR" sz="2400" i="1"/>
              <a:t>Pročitajte svoje odgovore. Vaš učitelj na ploču zapisuje pojmove o kojima biste željeli znati više.</a:t>
            </a:r>
          </a:p>
          <a:p>
            <a:endParaRPr lang="hr-HR" sz="2400" i="1"/>
          </a:p>
          <a:p>
            <a:pPr algn="ctr"/>
            <a:r>
              <a:rPr lang="hr-HR" sz="2400"/>
              <a:t>Work in groups. Use the Internet and find the answers to your classmates’ questions.</a:t>
            </a:r>
          </a:p>
          <a:p>
            <a:pPr algn="ctr"/>
            <a:r>
              <a:rPr lang="hr-HR" sz="2400" i="1"/>
              <a:t>U grupama, a pretražujući Internet, pronađite odgovore na pitanja ostalih prijatelja iz razreda.</a:t>
            </a:r>
          </a:p>
        </p:txBody>
      </p:sp>
      <p:sp>
        <p:nvSpPr>
          <p:cNvPr id="6" name="Pravokutnik 5">
            <a:extLst>
              <a:ext uri="{FF2B5EF4-FFF2-40B4-BE49-F238E27FC236}">
                <a16:creationId xmlns:a16="http://schemas.microsoft.com/office/drawing/2014/main" id="{F0D8F752-7C6E-4AFF-9749-F382F8A956A8}"/>
              </a:ext>
            </a:extLst>
          </p:cNvPr>
          <p:cNvSpPr/>
          <p:nvPr/>
        </p:nvSpPr>
        <p:spPr>
          <a:xfrm>
            <a:off x="350196" y="466928"/>
            <a:ext cx="11326238" cy="5943600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14894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niOkvir 5">
            <a:extLst>
              <a:ext uri="{FF2B5EF4-FFF2-40B4-BE49-F238E27FC236}">
                <a16:creationId xmlns:a16="http://schemas.microsoft.com/office/drawing/2014/main" id="{C8F4CFAF-F6BB-445F-9BCF-FB07460EB3DD}"/>
              </a:ext>
            </a:extLst>
          </p:cNvPr>
          <p:cNvSpPr txBox="1"/>
          <p:nvPr/>
        </p:nvSpPr>
        <p:spPr>
          <a:xfrm>
            <a:off x="252919" y="155643"/>
            <a:ext cx="80934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Look at the photos of animals in your book (page 122, task 6).</a:t>
            </a:r>
          </a:p>
          <a:p>
            <a:r>
              <a:rPr lang="hr-HR" sz="2400" i="1"/>
              <a:t>Pogledaj fotografije životinja u udžbeniku (str. 122, 6. zadatak).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F7D7A680-7A98-4323-BD21-ECCE350F53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960" y="1213019"/>
            <a:ext cx="8753475" cy="3381375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D1E2A2C2-51C5-4AB6-9001-D150DD7A94D5}"/>
              </a:ext>
            </a:extLst>
          </p:cNvPr>
          <p:cNvSpPr txBox="1"/>
          <p:nvPr/>
        </p:nvSpPr>
        <p:spPr>
          <a:xfrm>
            <a:off x="1741252" y="4675485"/>
            <a:ext cx="88813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Do you know any of these animals? / </a:t>
            </a:r>
            <a:r>
              <a:rPr lang="hr-HR" sz="2400" i="1"/>
              <a:t>Znaš li koje su ovo životinje?</a:t>
            </a:r>
            <a:endParaRPr lang="hr-HR" sz="2400"/>
          </a:p>
          <a:p>
            <a:endParaRPr lang="hr-HR" sz="2400"/>
          </a:p>
          <a:p>
            <a:r>
              <a:rPr lang="hr-HR" sz="2400"/>
              <a:t>Have you ever seen them? / </a:t>
            </a:r>
            <a:r>
              <a:rPr lang="hr-HR" sz="2400" i="1"/>
              <a:t>Jesi li ih ikad vidio?</a:t>
            </a:r>
            <a:endParaRPr lang="hr-HR" sz="2400"/>
          </a:p>
          <a:p>
            <a:endParaRPr lang="hr-HR" sz="2400"/>
          </a:p>
          <a:p>
            <a:r>
              <a:rPr lang="hr-HR" sz="2400"/>
              <a:t>What do you know about them? / </a:t>
            </a:r>
            <a:r>
              <a:rPr lang="hr-HR" sz="2400" i="1"/>
              <a:t>Što znaš o njima?</a:t>
            </a:r>
            <a:endParaRPr lang="hr-HR" sz="2400"/>
          </a:p>
        </p:txBody>
      </p:sp>
    </p:spTree>
    <p:extLst>
      <p:ext uri="{BB962C8B-B14F-4D97-AF65-F5344CB8AC3E}">
        <p14:creationId xmlns:p14="http://schemas.microsoft.com/office/powerpoint/2010/main" val="1578106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A3CAFC3E-C045-4A4E-AFE2-8094B7E5D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6163" y="301558"/>
            <a:ext cx="7626357" cy="3618689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BD5AB757-7D79-4D29-B281-8F9AF844E3A1}"/>
              </a:ext>
            </a:extLst>
          </p:cNvPr>
          <p:cNvSpPr txBox="1"/>
          <p:nvPr/>
        </p:nvSpPr>
        <p:spPr>
          <a:xfrm>
            <a:off x="165369" y="126459"/>
            <a:ext cx="372569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Work in groups. Go online and answer the questions about one of the animals in the pictures.</a:t>
            </a:r>
          </a:p>
          <a:p>
            <a:r>
              <a:rPr lang="hr-HR" sz="2400" i="1"/>
              <a:t>U grupi istražite jednu od ponuđenih životinja iz 6. zadatka i odgovorite na pitanja o njoj.</a:t>
            </a:r>
          </a:p>
          <a:p>
            <a:endParaRPr lang="hr-HR" sz="2400" i="1"/>
          </a:p>
          <a:p>
            <a:r>
              <a:rPr lang="hr-HR" sz="2400"/>
              <a:t>Add two pieces of information about your animal which you find interesting or important to mention.</a:t>
            </a:r>
          </a:p>
          <a:p>
            <a:r>
              <a:rPr lang="hr-HR" sz="2400" i="1"/>
              <a:t>Dodaj i dvije informacije o životinji koje vam se čine zanimljivima ili važnima.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39145F23-32FD-46F1-895A-845BFAAC927B}"/>
              </a:ext>
            </a:extLst>
          </p:cNvPr>
          <p:cNvSpPr txBox="1"/>
          <p:nvPr/>
        </p:nvSpPr>
        <p:spPr>
          <a:xfrm>
            <a:off x="4776281" y="4474723"/>
            <a:ext cx="7033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Make a poster, mind map or a presentation.</a:t>
            </a:r>
          </a:p>
          <a:p>
            <a:r>
              <a:rPr lang="hr-HR" sz="2400" i="1"/>
              <a:t>Izradite plakat, umnu mapu ili prezentaciju.</a:t>
            </a:r>
          </a:p>
        </p:txBody>
      </p:sp>
    </p:spTree>
    <p:extLst>
      <p:ext uri="{BB962C8B-B14F-4D97-AF65-F5344CB8AC3E}">
        <p14:creationId xmlns:p14="http://schemas.microsoft.com/office/powerpoint/2010/main" val="722581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42684808-D73C-4A74-96CF-81ED3D018FF3}"/>
              </a:ext>
            </a:extLst>
          </p:cNvPr>
          <p:cNvSpPr txBox="1"/>
          <p:nvPr/>
        </p:nvSpPr>
        <p:spPr>
          <a:xfrm>
            <a:off x="572757" y="785005"/>
            <a:ext cx="1065125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Present your work to the class.</a:t>
            </a:r>
          </a:p>
          <a:p>
            <a:pPr algn="ctr"/>
            <a:r>
              <a:rPr lang="hr-HR" sz="2400" i="1"/>
              <a:t>Prezentirajte svoj rad ostatku razreda.</a:t>
            </a:r>
          </a:p>
          <a:p>
            <a:pPr algn="ctr"/>
            <a:endParaRPr lang="hr-HR" sz="2400"/>
          </a:p>
          <a:p>
            <a:pPr algn="ctr"/>
            <a:r>
              <a:rPr lang="hr-HR" sz="2400"/>
              <a:t>Each students listens to the presentation and writes down what the students from that group did well and what could have been done better. </a:t>
            </a:r>
          </a:p>
          <a:p>
            <a:pPr algn="ctr"/>
            <a:r>
              <a:rPr lang="hr-HR" sz="2400" i="1"/>
              <a:t>Učenici prate prezentaciju i zapisuju što su učenici grupe koja prezentira napravili dobro, a što je moglo biti bolje.</a:t>
            </a:r>
          </a:p>
          <a:p>
            <a:pPr algn="ctr"/>
            <a:endParaRPr lang="hr-HR" sz="2400"/>
          </a:p>
          <a:p>
            <a:pPr algn="ctr"/>
            <a:r>
              <a:rPr lang="hr-HR" sz="2400"/>
              <a:t>Write what each student from your group did well and what he/she could have done better.</a:t>
            </a:r>
          </a:p>
          <a:p>
            <a:pPr algn="ctr"/>
            <a:r>
              <a:rPr lang="hr-HR" sz="2400" i="1"/>
              <a:t>U svoju bilježnicu zapiši za svakog člana svoje grupe što je napravio dobro, a što je mogao napraviti bolje.</a:t>
            </a:r>
          </a:p>
        </p:txBody>
      </p:sp>
      <p:sp>
        <p:nvSpPr>
          <p:cNvPr id="5" name="Pravokutnik 4">
            <a:extLst>
              <a:ext uri="{FF2B5EF4-FFF2-40B4-BE49-F238E27FC236}">
                <a16:creationId xmlns:a16="http://schemas.microsoft.com/office/drawing/2014/main" id="{8CDB1DC3-5BFE-4654-A506-F430C3D48A1F}"/>
              </a:ext>
            </a:extLst>
          </p:cNvPr>
          <p:cNvSpPr/>
          <p:nvPr/>
        </p:nvSpPr>
        <p:spPr>
          <a:xfrm>
            <a:off x="572757" y="633046"/>
            <a:ext cx="11334540" cy="5144756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26610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5868</TotalTime>
  <Words>636</Words>
  <Application>Microsoft Office PowerPoint</Application>
  <PresentationFormat>Široki zaslon</PresentationFormat>
  <Paragraphs>92</Paragraphs>
  <Slides>11</Slides>
  <Notes>1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UNIT 7:  On top of the world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327</cp:revision>
  <dcterms:created xsi:type="dcterms:W3CDTF">2020-09-19T11:02:00Z</dcterms:created>
  <dcterms:modified xsi:type="dcterms:W3CDTF">2021-05-16T11:58:15Z</dcterms:modified>
</cp:coreProperties>
</file>